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  <p:sldId id="287" r:id="rId22"/>
    <p:sldId id="288" r:id="rId23"/>
    <p:sldId id="291" r:id="rId24"/>
    <p:sldId id="289" r:id="rId25"/>
    <p:sldId id="290" r:id="rId26"/>
    <p:sldId id="292" r:id="rId27"/>
    <p:sldId id="317" r:id="rId28"/>
    <p:sldId id="316" r:id="rId29"/>
    <p:sldId id="318" r:id="rId30"/>
    <p:sldId id="312" r:id="rId31"/>
    <p:sldId id="311" r:id="rId32"/>
    <p:sldId id="313" r:id="rId33"/>
    <p:sldId id="314" r:id="rId34"/>
    <p:sldId id="310" r:id="rId35"/>
    <p:sldId id="294" r:id="rId36"/>
    <p:sldId id="293" r:id="rId37"/>
    <p:sldId id="295" r:id="rId38"/>
    <p:sldId id="297" r:id="rId39"/>
    <p:sldId id="296" r:id="rId40"/>
    <p:sldId id="299" r:id="rId41"/>
    <p:sldId id="306" r:id="rId42"/>
    <p:sldId id="307" r:id="rId43"/>
    <p:sldId id="305" r:id="rId44"/>
    <p:sldId id="308" r:id="rId45"/>
    <p:sldId id="303" r:id="rId46"/>
    <p:sldId id="304" r:id="rId47"/>
    <p:sldId id="298" r:id="rId48"/>
    <p:sldId id="300" r:id="rId49"/>
    <p:sldId id="301" r:id="rId50"/>
    <p:sldId id="302" r:id="rId51"/>
    <p:sldId id="309" r:id="rId52"/>
    <p:sldId id="319" r:id="rId53"/>
  </p:sldIdLst>
  <p:sldSz cx="9144000" cy="6858000" type="screen4x3"/>
  <p:notesSz cx="7099300" cy="10234613"/>
  <p:custDataLst>
    <p:tags r:id="rId56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9178" autoAdjust="0"/>
  </p:normalViewPr>
  <p:slideViewPr>
    <p:cSldViewPr>
      <p:cViewPr>
        <p:scale>
          <a:sx n="100" d="100"/>
          <a:sy n="100" d="100"/>
        </p:scale>
        <p:origin x="-210" y="-348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8526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23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033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Silvester Farda</a:t>
            </a:r>
            <a:r>
              <a:rPr lang="en-US" baseline="30000" dirty="0" smtClean="0"/>
              <a:t>1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 dirty="0">
                <a:solidFill>
                  <a:schemeClr val="bg2"/>
                </a:solidFill>
              </a:rPr>
              <a:t>2 </a:t>
            </a:r>
            <a:r>
              <a:rPr lang="en-US" sz="2000" dirty="0">
                <a:solidFill>
                  <a:schemeClr val="bg2"/>
                </a:solidFill>
              </a:rPr>
              <a:t>&lt;insert 2nd affiliation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&lt;insert 2nd affiliation 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(university) here&gt;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512" y="4221385"/>
            <a:ext cx="8424862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800" kern="0" baseline="30000" dirty="0" smtClean="0"/>
              <a:t>1</a:t>
            </a:r>
            <a:r>
              <a:rPr lang="en-US" sz="2800" kern="0" dirty="0" smtClean="0"/>
              <a:t>TU Wien, Austria</a:t>
            </a:r>
            <a:endParaRPr lang="en-US" sz="2800" kern="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GB" dirty="0" err="1" smtClean="0"/>
              <a:t>center</a:t>
            </a:r>
            <a:r>
              <a:rPr lang="en-GB" dirty="0" smtClean="0"/>
              <a:t>, 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1"/>
            <a:r>
              <a:rPr lang="en-GB" dirty="0" smtClean="0"/>
              <a:t>Addition</a:t>
            </a:r>
          </a:p>
          <a:p>
            <a:pPr lvl="1"/>
            <a:r>
              <a:rPr lang="en-GB" dirty="0" smtClean="0"/>
              <a:t>Blend</a:t>
            </a:r>
          </a:p>
          <a:p>
            <a:pPr lvl="1"/>
            <a:r>
              <a:rPr lang="en-GB" dirty="0" smtClean="0"/>
              <a:t>Replace</a:t>
            </a:r>
          </a:p>
          <a:p>
            <a:pPr lvl="1"/>
            <a:r>
              <a:rPr lang="en-GB" dirty="0" smtClean="0"/>
              <a:t>Warp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connected to river mouth</a:t>
            </a:r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user)</a:t>
            </a:r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angle 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Predefined types of water-courses</a:t>
            </a:r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dirty="0" smtClean="0"/>
              <a:t> with Poisson distribution, restricted by distance to watershed</a:t>
            </a:r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Terrain</a:t>
            </a:r>
            <a:r>
              <a:rPr lang="en-GB" dirty="0" smtClean="0"/>
              <a:t>  = result from combined action of tectonic uplift and erosion</a:t>
            </a:r>
          </a:p>
          <a:p>
            <a:r>
              <a:rPr lang="en-GB" b="1" dirty="0" smtClean="0"/>
              <a:t>Uplift map </a:t>
            </a:r>
            <a:r>
              <a:rPr lang="en-GB" dirty="0" smtClean="0"/>
              <a:t>= speed at which terrain is elevated by tectonics</a:t>
            </a:r>
          </a:p>
          <a:p>
            <a:r>
              <a:rPr lang="en-GB" b="1" dirty="0" smtClean="0"/>
              <a:t>Fluvial erosion </a:t>
            </a:r>
            <a:r>
              <a:rPr lang="en-GB" dirty="0" smtClean="0"/>
              <a:t>= erosion of bedrock material and its transportation downhill</a:t>
            </a:r>
          </a:p>
          <a:p>
            <a:r>
              <a:rPr lang="en-GB" b="1" dirty="0" smtClean="0"/>
              <a:t>Stream Power equation = </a:t>
            </a:r>
            <a:r>
              <a:rPr lang="en-GB" dirty="0" smtClean="0"/>
              <a:t>rate of change of surface topography, controlled by uplift and erosion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</a:t>
            </a:r>
          </a:p>
          <a:p>
            <a:pPr lvl="1"/>
            <a:r>
              <a:rPr lang="en-GB" dirty="0" smtClean="0"/>
              <a:t>Create randomly triangulated graph</a:t>
            </a:r>
          </a:p>
          <a:p>
            <a:pPr lvl="1"/>
            <a:r>
              <a:rPr lang="en-GB" dirty="0" smtClean="0"/>
              <a:t>Extract set of stream trees according to current elevation</a:t>
            </a:r>
          </a:p>
          <a:p>
            <a:pPr lvl="1"/>
            <a:r>
              <a:rPr lang="en-GB" dirty="0" smtClean="0"/>
              <a:t>Add new arcs to stream tree from overflowing lakes</a:t>
            </a:r>
          </a:p>
          <a:p>
            <a:pPr lvl="1"/>
            <a:r>
              <a:rPr lang="en-GB" dirty="0" smtClean="0"/>
              <a:t>Compute drainage area and local slope</a:t>
            </a:r>
          </a:p>
          <a:p>
            <a:pPr lvl="1"/>
            <a:r>
              <a:rPr lang="en-GB" dirty="0" smtClean="0"/>
              <a:t>Solve stream power equation</a:t>
            </a:r>
          </a:p>
          <a:p>
            <a:pPr lvl="1"/>
            <a:r>
              <a:rPr lang="en-GB" dirty="0" smtClean="0"/>
              <a:t>Stop when stabilization criterion is met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pic>
        <p:nvPicPr>
          <p:cNvPr id="6" name="Inhaltsplatzhalter 5" descr="uplif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2343887"/>
            <a:ext cx="8856662" cy="260202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Repeat for multiple time steps, with modified graph as input</a:t>
            </a:r>
          </a:p>
          <a:p>
            <a:r>
              <a:rPr lang="en-GB" dirty="0" smtClean="0"/>
              <a:t>Use proper time steps and scales. </a:t>
            </a:r>
          </a:p>
          <a:p>
            <a:pPr lvl="1"/>
            <a:r>
              <a:rPr lang="en-GB" sz="2800" dirty="0" smtClean="0"/>
              <a:t>Terrain size:  50x50 km</a:t>
            </a:r>
            <a:endParaRPr lang="en-GB" sz="2800" baseline="30000" dirty="0" smtClean="0"/>
          </a:p>
          <a:p>
            <a:pPr lvl="1"/>
            <a:r>
              <a:rPr lang="en-GB" sz="2800" dirty="0" smtClean="0"/>
              <a:t>Max. tectonic uplift = 5.0 * 10</a:t>
            </a:r>
            <a:r>
              <a:rPr lang="en-GB" sz="2800" baseline="30000" dirty="0" smtClean="0"/>
              <a:t>-4 </a:t>
            </a:r>
            <a:r>
              <a:rPr lang="en-GB" sz="2800" dirty="0" smtClean="0"/>
              <a:t>meters per year</a:t>
            </a:r>
          </a:p>
          <a:p>
            <a:pPr lvl="1"/>
            <a:r>
              <a:rPr lang="en-GB" sz="2800" dirty="0" smtClean="0"/>
              <a:t>Simulation time step: 2.5 * 10</a:t>
            </a:r>
            <a:r>
              <a:rPr lang="en-GB" sz="2800" baseline="30000" dirty="0" smtClean="0"/>
              <a:t>5 </a:t>
            </a:r>
            <a:r>
              <a:rPr lang="en-GB" sz="2800" dirty="0" smtClean="0"/>
              <a:t>years</a:t>
            </a:r>
          </a:p>
          <a:p>
            <a:r>
              <a:rPr lang="en-GB" dirty="0" smtClean="0"/>
              <a:t>Create Feature primitives from final graph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  <p:pic>
        <p:nvPicPr>
          <p:cNvPr id="1026" name="Picture 2" descr="C:\Users\Bernhard\Desktop\uplift_iteration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867151" cy="2324100"/>
          </a:xfrm>
          <a:prstGeom prst="rect">
            <a:avLst/>
          </a:prstGeom>
          <a:noFill/>
        </p:spPr>
      </p:pic>
      <p:pic>
        <p:nvPicPr>
          <p:cNvPr id="1027" name="Picture 3" descr="C:\Users\Bernhard\Desktop\uplift_iterations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3867150" cy="2324100"/>
          </a:xfrm>
          <a:prstGeom prst="rect">
            <a:avLst/>
          </a:prstGeom>
          <a:noFill/>
        </p:spPr>
      </p:pic>
      <p:pic>
        <p:nvPicPr>
          <p:cNvPr id="1028" name="Picture 4" descr="C:\Users\Bernhard\Desktop\uplift_iterations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61048"/>
            <a:ext cx="3867150" cy="2324100"/>
          </a:xfrm>
          <a:prstGeom prst="rect">
            <a:avLst/>
          </a:prstGeom>
          <a:noFill/>
        </p:spPr>
      </p:pic>
      <p:pic>
        <p:nvPicPr>
          <p:cNvPr id="1029" name="Picture 5" descr="C:\Users\Bernhard\Desktop\uplift_iterations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861048"/>
            <a:ext cx="3867150" cy="2324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Layered</a:t>
            </a:r>
            <a:r>
              <a:rPr lang="de-AT" sz="2400" dirty="0" smtClean="0"/>
              <a:t> Data </a:t>
            </a:r>
            <a:r>
              <a:rPr lang="de-AT" sz="2400" dirty="0" err="1" smtClean="0"/>
              <a:t>Representation</a:t>
            </a:r>
            <a:r>
              <a:rPr lang="de-AT" sz="2400" dirty="0" smtClean="0"/>
              <a:t> </a:t>
            </a:r>
            <a:r>
              <a:rPr lang="de-AT" sz="2400" dirty="0" err="1" smtClean="0"/>
              <a:t>simulating</a:t>
            </a:r>
            <a:r>
              <a:rPr lang="de-AT" sz="2400" dirty="0" smtClean="0"/>
              <a:t> Terrain Erosion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err="1" smtClean="0"/>
              <a:t>How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store</a:t>
            </a:r>
            <a:r>
              <a:rPr lang="de-AT" dirty="0" smtClean="0"/>
              <a:t> 3D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efficiently</a:t>
            </a:r>
            <a:r>
              <a:rPr lang="de-AT" dirty="0" smtClean="0"/>
              <a:t>?</a:t>
            </a:r>
          </a:p>
          <a:p>
            <a:r>
              <a:rPr lang="de-AT" dirty="0" err="1" smtClean="0"/>
              <a:t>Detailed</a:t>
            </a:r>
            <a:r>
              <a:rPr lang="de-AT" dirty="0" smtClean="0"/>
              <a:t> </a:t>
            </a:r>
            <a:r>
              <a:rPr lang="de-AT" dirty="0" err="1" smtClean="0"/>
              <a:t>voxel</a:t>
            </a:r>
            <a:r>
              <a:rPr lang="de-AT" dirty="0" smtClean="0"/>
              <a:t> </a:t>
            </a:r>
            <a:r>
              <a:rPr lang="de-AT" dirty="0" err="1" smtClean="0"/>
              <a:t>grid</a:t>
            </a:r>
            <a:endParaRPr lang="de-AT" dirty="0" smtClean="0"/>
          </a:p>
          <a:p>
            <a:pPr lvl="1"/>
            <a:r>
              <a:rPr lang="de-AT" dirty="0" smtClean="0"/>
              <a:t>High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usage</a:t>
            </a:r>
            <a:endParaRPr lang="de-AT" dirty="0" smtClean="0"/>
          </a:p>
          <a:p>
            <a:pPr lvl="1"/>
            <a:r>
              <a:rPr lang="de-AT" dirty="0" smtClean="0"/>
              <a:t>Slow </a:t>
            </a:r>
            <a:r>
              <a:rPr lang="de-AT" dirty="0" err="1" smtClean="0"/>
              <a:t>calculation</a:t>
            </a:r>
            <a:endParaRPr lang="de-AT" dirty="0" smtClean="0"/>
          </a:p>
          <a:p>
            <a:pPr lvl="1"/>
            <a:r>
              <a:rPr lang="de-AT" dirty="0" err="1" smtClean="0"/>
              <a:t>Very</a:t>
            </a:r>
            <a:r>
              <a:rPr lang="de-AT" dirty="0" smtClean="0"/>
              <a:t> </a:t>
            </a:r>
            <a:r>
              <a:rPr lang="de-AT" dirty="0" err="1" smtClean="0"/>
              <a:t>exact</a:t>
            </a:r>
            <a:endParaRPr lang="de-AT" dirty="0" smtClean="0"/>
          </a:p>
          <a:p>
            <a:r>
              <a:rPr lang="de-AT" dirty="0" err="1" smtClean="0"/>
              <a:t>Hightmap</a:t>
            </a:r>
            <a:endParaRPr lang="de-AT" dirty="0" smtClean="0"/>
          </a:p>
          <a:p>
            <a:pPr lvl="1"/>
            <a:r>
              <a:rPr lang="de-AT" dirty="0" smtClean="0"/>
              <a:t>Fast </a:t>
            </a:r>
            <a:r>
              <a:rPr lang="de-AT" dirty="0" err="1" smtClean="0"/>
              <a:t>calculation</a:t>
            </a:r>
            <a:endParaRPr lang="de-AT" dirty="0"/>
          </a:p>
          <a:p>
            <a:pPr lvl="1"/>
            <a:r>
              <a:rPr lang="de-AT" dirty="0" smtClean="0"/>
              <a:t>Low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usage</a:t>
            </a:r>
            <a:endParaRPr lang="de-AT" dirty="0" smtClean="0"/>
          </a:p>
          <a:p>
            <a:pPr lvl="1"/>
            <a:r>
              <a:rPr lang="de-AT" dirty="0" smtClean="0"/>
              <a:t>Not </a:t>
            </a:r>
            <a:r>
              <a:rPr lang="de-AT" dirty="0" err="1" smtClean="0"/>
              <a:t>physically</a:t>
            </a:r>
            <a:r>
              <a:rPr lang="de-AT" dirty="0" smtClean="0"/>
              <a:t> </a:t>
            </a:r>
            <a:r>
              <a:rPr lang="de-AT" dirty="0" err="1" smtClean="0"/>
              <a:t>correct</a:t>
            </a:r>
            <a:r>
              <a:rPr lang="de-AT" dirty="0" smtClean="0"/>
              <a:t> </a:t>
            </a:r>
            <a:r>
              <a:rPr lang="de-AT" dirty="0" err="1" smtClean="0"/>
              <a:t>results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416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Layered</a:t>
            </a:r>
            <a:r>
              <a:rPr lang="de-AT" sz="2400" dirty="0" smtClean="0"/>
              <a:t> Data </a:t>
            </a:r>
            <a:r>
              <a:rPr lang="de-AT" sz="2400" dirty="0" err="1" smtClean="0"/>
              <a:t>Representation</a:t>
            </a:r>
            <a:r>
              <a:rPr lang="de-AT" sz="2400" dirty="0" smtClean="0"/>
              <a:t> </a:t>
            </a:r>
            <a:r>
              <a:rPr lang="de-AT" sz="2400" dirty="0" err="1" smtClean="0"/>
              <a:t>simulating</a:t>
            </a:r>
            <a:r>
              <a:rPr lang="de-AT" sz="2400" dirty="0" smtClean="0"/>
              <a:t> Terrain Erosion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1484784"/>
            <a:ext cx="5112692" cy="4968552"/>
          </a:xfrm>
        </p:spPr>
        <p:txBody>
          <a:bodyPr/>
          <a:lstStyle/>
          <a:p>
            <a:pPr lvl="1"/>
            <a:r>
              <a:rPr lang="de-AT" dirty="0" smtClean="0"/>
              <a:t>Hybrid </a:t>
            </a:r>
            <a:r>
              <a:rPr lang="de-AT" dirty="0" err="1" smtClean="0"/>
              <a:t>approach</a:t>
            </a:r>
            <a:endParaRPr lang="de-AT" dirty="0" smtClean="0"/>
          </a:p>
          <a:p>
            <a:pPr lvl="1"/>
            <a:r>
              <a:rPr lang="de-AT" dirty="0" smtClean="0"/>
              <a:t>2D </a:t>
            </a:r>
            <a:r>
              <a:rPr lang="de-AT" dirty="0" err="1" smtClean="0"/>
              <a:t>Grid</a:t>
            </a:r>
            <a:endParaRPr lang="de-AT" dirty="0" smtClean="0"/>
          </a:p>
          <a:p>
            <a:pPr lvl="1"/>
            <a:r>
              <a:rPr lang="de-AT" dirty="0" err="1" smtClean="0"/>
              <a:t>Several</a:t>
            </a:r>
            <a:r>
              <a:rPr lang="de-AT" dirty="0" smtClean="0"/>
              <a:t> </a:t>
            </a:r>
            <a:r>
              <a:rPr lang="de-AT" dirty="0" err="1" smtClean="0"/>
              <a:t>layers</a:t>
            </a:r>
            <a:r>
              <a:rPr lang="de-AT" dirty="0" smtClean="0"/>
              <a:t> </a:t>
            </a:r>
            <a:r>
              <a:rPr lang="de-AT" dirty="0" err="1" smtClean="0"/>
              <a:t>stacked</a:t>
            </a:r>
            <a:r>
              <a:rPr lang="de-AT" dirty="0" smtClean="0"/>
              <a:t> on top </a:t>
            </a:r>
            <a:r>
              <a:rPr lang="de-AT" dirty="0" err="1" smtClean="0"/>
              <a:t>each</a:t>
            </a:r>
            <a:r>
              <a:rPr lang="de-AT" dirty="0" smtClean="0"/>
              <a:t> </a:t>
            </a:r>
            <a:r>
              <a:rPr lang="de-AT" dirty="0" err="1" smtClean="0"/>
              <a:t>other</a:t>
            </a:r>
            <a:endParaRPr lang="de-AT" dirty="0" smtClean="0"/>
          </a:p>
          <a:p>
            <a:pPr lvl="1"/>
            <a:r>
              <a:rPr lang="de-AT" dirty="0" err="1" smtClean="0"/>
              <a:t>Each</a:t>
            </a:r>
            <a:r>
              <a:rPr lang="de-AT" dirty="0" smtClean="0"/>
              <a:t> material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constant</a:t>
            </a:r>
            <a:r>
              <a:rPr lang="de-AT" dirty="0" smtClean="0"/>
              <a:t> </a:t>
            </a:r>
            <a:r>
              <a:rPr lang="de-AT" dirty="0" err="1" smtClean="0"/>
              <a:t>attributes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whole</a:t>
            </a:r>
            <a:r>
              <a:rPr lang="de-AT" dirty="0" smtClean="0"/>
              <a:t> </a:t>
            </a:r>
            <a:r>
              <a:rPr lang="de-AT" dirty="0" err="1" smtClean="0"/>
              <a:t>level</a:t>
            </a:r>
            <a:endParaRPr lang="de-AT" dirty="0"/>
          </a:p>
        </p:txBody>
      </p:sp>
      <p:pic>
        <p:nvPicPr>
          <p:cNvPr id="5122" name="Picture 2" descr="C:\Users\Sly\Dropbox\Uni\Seminar aus Computergraphik\snap\snap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r="10327"/>
          <a:stretch/>
        </p:blipFill>
        <p:spPr bwMode="auto">
          <a:xfrm>
            <a:off x="5148064" y="1052736"/>
            <a:ext cx="380047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7"/>
          <p:cNvSpPr txBox="1">
            <a:spLocks/>
          </p:cNvSpPr>
          <p:nvPr/>
        </p:nvSpPr>
        <p:spPr bwMode="auto">
          <a:xfrm>
            <a:off x="179512" y="908720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36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de-AT" kern="0" dirty="0" smtClean="0"/>
              <a:t>Solution: </a:t>
            </a:r>
            <a:r>
              <a:rPr lang="de-AT" kern="0" dirty="0" err="1" smtClean="0"/>
              <a:t>Layerd</a:t>
            </a:r>
            <a:r>
              <a:rPr lang="de-AT" kern="0" dirty="0" smtClean="0"/>
              <a:t> </a:t>
            </a:r>
            <a:r>
              <a:rPr lang="de-AT" kern="0" dirty="0" err="1" smtClean="0"/>
              <a:t>data</a:t>
            </a:r>
            <a:r>
              <a:rPr lang="de-AT" kern="0" dirty="0" smtClean="0"/>
              <a:t> </a:t>
            </a:r>
            <a:r>
              <a:rPr lang="de-AT" kern="0" dirty="0" err="1" smtClean="0"/>
              <a:t>structute</a:t>
            </a:r>
            <a:endParaRPr lang="de-AT" kern="0" dirty="0"/>
          </a:p>
        </p:txBody>
      </p:sp>
    </p:spTree>
    <p:extLst>
      <p:ext uri="{BB962C8B-B14F-4D97-AF65-F5344CB8AC3E}">
        <p14:creationId xmlns:p14="http://schemas.microsoft.com/office/powerpoint/2010/main" val="21680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ly\Dropbox\Uni\Seminar aus Computergraphik\snap_2nd\snap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16117"/>
            <a:ext cx="6912768" cy="30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Erosion-</a:t>
            </a:r>
            <a:r>
              <a:rPr lang="de-AT" sz="2400" dirty="0" err="1" smtClean="0"/>
              <a:t>based</a:t>
            </a:r>
            <a:r>
              <a:rPr lang="de-AT" sz="2400" dirty="0" smtClean="0"/>
              <a:t> </a:t>
            </a:r>
            <a:r>
              <a:rPr lang="de-AT" sz="2400" dirty="0" err="1" smtClean="0"/>
              <a:t>terrain</a:t>
            </a:r>
            <a:r>
              <a:rPr lang="de-AT" sz="2400" dirty="0" smtClean="0"/>
              <a:t> </a:t>
            </a:r>
            <a:r>
              <a:rPr lang="de-AT" sz="2400" dirty="0" err="1" smtClean="0"/>
              <a:t>generation</a:t>
            </a:r>
            <a:r>
              <a:rPr lang="de-AT" sz="2400" dirty="0" smtClean="0"/>
              <a:t> &amp; </a:t>
            </a:r>
            <a:r>
              <a:rPr lang="de-AT" sz="2400" dirty="0" err="1" smtClean="0"/>
              <a:t>modification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2232918"/>
          </a:xfrm>
        </p:spPr>
        <p:txBody>
          <a:bodyPr/>
          <a:lstStyle/>
          <a:p>
            <a:r>
              <a:rPr lang="de-AT" dirty="0" smtClean="0"/>
              <a:t>Erosion </a:t>
            </a:r>
            <a:r>
              <a:rPr lang="en-GB" dirty="0" smtClean="0"/>
              <a:t>deforms</a:t>
            </a:r>
            <a:r>
              <a:rPr lang="de-AT" dirty="0" smtClean="0"/>
              <a:t> </a:t>
            </a:r>
            <a:r>
              <a:rPr lang="de-AT" dirty="0" err="1" smtClean="0"/>
              <a:t>terrain</a:t>
            </a:r>
            <a:r>
              <a:rPr lang="de-AT" dirty="0" smtClean="0"/>
              <a:t> </a:t>
            </a:r>
            <a:r>
              <a:rPr lang="de-AT" dirty="0" err="1" smtClean="0"/>
              <a:t>over</a:t>
            </a:r>
            <a:r>
              <a:rPr lang="de-AT" dirty="0" smtClean="0"/>
              <a:t> time</a:t>
            </a:r>
          </a:p>
          <a:p>
            <a:r>
              <a:rPr lang="de-AT" dirty="0" err="1" smtClean="0"/>
              <a:t>Letting</a:t>
            </a:r>
            <a:r>
              <a:rPr lang="de-AT" dirty="0" smtClean="0"/>
              <a:t> </a:t>
            </a:r>
            <a:r>
              <a:rPr lang="de-AT" dirty="0" err="1" smtClean="0"/>
              <a:t>terrain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erroded</a:t>
            </a:r>
            <a:r>
              <a:rPr lang="de-AT" dirty="0" smtClean="0"/>
              <a:t> </a:t>
            </a:r>
            <a:r>
              <a:rPr lang="de-AT" dirty="0" err="1" smtClean="0"/>
              <a:t>produced</a:t>
            </a:r>
            <a:r>
              <a:rPr lang="de-AT" dirty="0" smtClean="0"/>
              <a:t> </a:t>
            </a:r>
            <a:r>
              <a:rPr lang="de-AT" dirty="0" err="1" smtClean="0"/>
              <a:t>realistic</a:t>
            </a:r>
            <a:r>
              <a:rPr lang="de-AT" dirty="0" smtClean="0"/>
              <a:t> </a:t>
            </a:r>
            <a:r>
              <a:rPr lang="de-AT" dirty="0" err="1" smtClean="0"/>
              <a:t>results</a:t>
            </a:r>
            <a:endParaRPr lang="de-AT" dirty="0" smtClean="0"/>
          </a:p>
          <a:p>
            <a:r>
              <a:rPr lang="de-AT" dirty="0" err="1" smtClean="0"/>
              <a:t>Visually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physically</a:t>
            </a:r>
            <a:r>
              <a:rPr lang="de-AT" dirty="0" smtClean="0"/>
              <a:t> plausible </a:t>
            </a:r>
            <a:r>
              <a:rPr lang="de-AT" dirty="0" err="1" smtClean="0"/>
              <a:t>surfaces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created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132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ly\Dropbox\Uni\Seminar aus Computergraphik\snap_2nd\sna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123" y="2780928"/>
            <a:ext cx="4104109" cy="37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de-AT" dirty="0" err="1" smtClean="0"/>
              <a:t>Fluids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big</a:t>
            </a:r>
            <a:r>
              <a:rPr lang="de-AT" dirty="0" smtClean="0"/>
              <a:t> </a:t>
            </a:r>
            <a:r>
              <a:rPr lang="de-AT" dirty="0" err="1" smtClean="0"/>
              <a:t>influences</a:t>
            </a:r>
            <a:r>
              <a:rPr lang="de-AT" dirty="0" smtClean="0"/>
              <a:t> on </a:t>
            </a:r>
            <a:r>
              <a:rPr lang="de-AT" dirty="0" err="1" smtClean="0"/>
              <a:t>overall</a:t>
            </a:r>
            <a:r>
              <a:rPr lang="de-AT" dirty="0" smtClean="0"/>
              <a:t> </a:t>
            </a:r>
            <a:r>
              <a:rPr lang="de-AT" dirty="0" err="1" smtClean="0"/>
              <a:t>look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tarrain</a:t>
            </a:r>
            <a:endParaRPr lang="de-AT" dirty="0"/>
          </a:p>
          <a:p>
            <a:r>
              <a:rPr lang="de-AT" dirty="0" err="1" smtClean="0"/>
              <a:t>Water</a:t>
            </a:r>
            <a:r>
              <a:rPr lang="de-AT" dirty="0" smtClean="0"/>
              <a:t> </a:t>
            </a:r>
            <a:r>
              <a:rPr lang="de-AT" dirty="0" err="1" smtClean="0"/>
              <a:t>transports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adds</a:t>
            </a:r>
            <a:r>
              <a:rPr lang="de-AT" dirty="0" smtClean="0"/>
              <a:t> / </a:t>
            </a:r>
            <a:r>
              <a:rPr lang="de-AT" dirty="0" err="1" smtClean="0"/>
              <a:t>removes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r>
              <a:rPr lang="de-AT" dirty="0" smtClean="0"/>
              <a:t> </a:t>
            </a:r>
            <a:r>
              <a:rPr lang="de-AT" dirty="0" err="1" smtClean="0"/>
              <a:t>from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scene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361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</a:p>
          <a:p>
            <a:pPr eaLnBrk="1" hangingPunct="1"/>
            <a:r>
              <a:rPr lang="en-US" sz="2800" dirty="0" smtClean="0"/>
              <a:t>Create physically plausible systems</a:t>
            </a:r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de-AT" dirty="0" err="1" smtClean="0"/>
              <a:t>Calculations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done</a:t>
            </a:r>
            <a:r>
              <a:rPr lang="de-AT" dirty="0" smtClean="0"/>
              <a:t> </a:t>
            </a:r>
            <a:r>
              <a:rPr lang="de-AT" dirty="0" err="1" smtClean="0"/>
              <a:t>by</a:t>
            </a:r>
            <a:r>
              <a:rPr lang="de-AT" dirty="0" smtClean="0"/>
              <a:t> </a:t>
            </a:r>
            <a:r>
              <a:rPr lang="de-AT" dirty="0" err="1" smtClean="0"/>
              <a:t>using</a:t>
            </a:r>
            <a:r>
              <a:rPr lang="de-AT" dirty="0" smtClean="0"/>
              <a:t> </a:t>
            </a:r>
            <a:r>
              <a:rPr lang="de-AT" dirty="0" err="1" smtClean="0"/>
              <a:t>simplified</a:t>
            </a:r>
            <a:r>
              <a:rPr lang="de-AT" dirty="0" smtClean="0"/>
              <a:t> </a:t>
            </a:r>
            <a:r>
              <a:rPr lang="de-AT" dirty="0" err="1" smtClean="0"/>
              <a:t>Navier</a:t>
            </a:r>
            <a:r>
              <a:rPr lang="de-AT" dirty="0" smtClean="0"/>
              <a:t>-Stokes </a:t>
            </a:r>
            <a:r>
              <a:rPr lang="de-AT" dirty="0" err="1" smtClean="0"/>
              <a:t>equations</a:t>
            </a:r>
            <a:endParaRPr lang="de-AT" dirty="0" smtClean="0"/>
          </a:p>
          <a:p>
            <a:r>
              <a:rPr lang="de-AT" dirty="0" err="1" smtClean="0"/>
              <a:t>Some</a:t>
            </a:r>
            <a:r>
              <a:rPr lang="de-AT" dirty="0" smtClean="0"/>
              <a:t> 3D </a:t>
            </a:r>
            <a:r>
              <a:rPr lang="de-AT" dirty="0" err="1" smtClean="0"/>
              <a:t>information</a:t>
            </a:r>
            <a:r>
              <a:rPr lang="de-AT" dirty="0" smtClean="0"/>
              <a:t>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discarded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speed</a:t>
            </a:r>
            <a:endParaRPr lang="de-AT" dirty="0" smtClean="0"/>
          </a:p>
          <a:p>
            <a:r>
              <a:rPr lang="de-AT" dirty="0" smtClean="0"/>
              <a:t>Primary </a:t>
            </a:r>
            <a:r>
              <a:rPr lang="de-AT" dirty="0" err="1" smtClean="0"/>
              <a:t>focus</a:t>
            </a:r>
            <a:r>
              <a:rPr lang="de-AT" dirty="0" smtClean="0"/>
              <a:t>: </a:t>
            </a:r>
            <a:r>
              <a:rPr lang="de-AT" dirty="0" err="1" smtClean="0"/>
              <a:t>movement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2050" name="Picture 2" descr="C:\Users\Sly\Dropbox\Uni\Seminar aus Computergraphik\snap_2nd\snap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98070"/>
            <a:ext cx="7525115" cy="26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All </a:t>
            </a:r>
            <a:r>
              <a:rPr lang="de-AT" dirty="0" err="1" smtClean="0"/>
              <a:t>materials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specific</a:t>
            </a:r>
            <a:r>
              <a:rPr lang="de-AT" dirty="0" smtClean="0"/>
              <a:t> </a:t>
            </a:r>
            <a:r>
              <a:rPr lang="de-AT" dirty="0" err="1" smtClean="0"/>
              <a:t>attributes</a:t>
            </a:r>
            <a:r>
              <a:rPr lang="de-AT" dirty="0" smtClean="0"/>
              <a:t>:</a:t>
            </a:r>
          </a:p>
          <a:p>
            <a:pPr lvl="1"/>
            <a:r>
              <a:rPr lang="de-AT" dirty="0" smtClean="0"/>
              <a:t>Sediment </a:t>
            </a:r>
            <a:r>
              <a:rPr lang="de-AT" dirty="0" err="1" smtClean="0"/>
              <a:t>capacity</a:t>
            </a:r>
            <a:endParaRPr lang="de-AT" dirty="0" smtClean="0"/>
          </a:p>
          <a:p>
            <a:pPr lvl="1"/>
            <a:r>
              <a:rPr lang="de-AT" dirty="0" smtClean="0"/>
              <a:t>Deposition rate</a:t>
            </a:r>
          </a:p>
          <a:p>
            <a:pPr lvl="1"/>
            <a:r>
              <a:rPr lang="de-AT" dirty="0" err="1" smtClean="0"/>
              <a:t>Dissolving</a:t>
            </a:r>
            <a:r>
              <a:rPr lang="de-AT" dirty="0" smtClean="0"/>
              <a:t> rate</a:t>
            </a:r>
          </a:p>
          <a:p>
            <a:pPr marL="539750" lvl="1" indent="0">
              <a:buNone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3074" name="Picture 2" descr="C:\Users\Sly\Dropbox\Uni\Seminar aus Computergraphik\snap_2nd\sna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87" y="3106293"/>
            <a:ext cx="7969253" cy="32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err="1" smtClean="0"/>
              <a:t>Calculation</a:t>
            </a:r>
            <a:r>
              <a:rPr lang="de-AT" dirty="0" smtClean="0"/>
              <a:t> </a:t>
            </a:r>
            <a:r>
              <a:rPr lang="de-AT" dirty="0" err="1" smtClean="0"/>
              <a:t>requires</a:t>
            </a:r>
            <a:r>
              <a:rPr lang="de-AT" dirty="0" smtClean="0"/>
              <a:t>:</a:t>
            </a:r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attributes</a:t>
            </a:r>
            <a:r>
              <a:rPr lang="de-AT" dirty="0" smtClean="0"/>
              <a:t> (last </a:t>
            </a:r>
            <a:r>
              <a:rPr lang="de-AT" dirty="0" err="1" smtClean="0"/>
              <a:t>slide</a:t>
            </a:r>
            <a:r>
              <a:rPr lang="de-AT" dirty="0" smtClean="0"/>
              <a:t>)</a:t>
            </a:r>
          </a:p>
          <a:p>
            <a:pPr lvl="1"/>
            <a:r>
              <a:rPr lang="de-AT" dirty="0" err="1" smtClean="0"/>
              <a:t>Allready</a:t>
            </a:r>
            <a:r>
              <a:rPr lang="de-AT" dirty="0" smtClean="0"/>
              <a:t> </a:t>
            </a:r>
            <a:r>
              <a:rPr lang="de-AT" dirty="0" err="1" smtClean="0"/>
              <a:t>dissolved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r>
              <a:rPr lang="de-AT" dirty="0" smtClean="0"/>
              <a:t> in </a:t>
            </a:r>
            <a:r>
              <a:rPr lang="de-AT" dirty="0" err="1" smtClean="0"/>
              <a:t>the</a:t>
            </a:r>
            <a:r>
              <a:rPr lang="de-AT" dirty="0" smtClean="0"/>
              <a:t> fluid</a:t>
            </a:r>
          </a:p>
          <a:p>
            <a:pPr lvl="1"/>
            <a:r>
              <a:rPr lang="de-AT" dirty="0"/>
              <a:t>Surface </a:t>
            </a:r>
            <a:r>
              <a:rPr lang="de-AT" dirty="0" err="1"/>
              <a:t>gradient</a:t>
            </a:r>
            <a:endParaRPr lang="de-AT" dirty="0"/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velocity</a:t>
            </a:r>
            <a:endParaRPr lang="de-AT" dirty="0" smtClean="0"/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accelleration</a:t>
            </a:r>
            <a:endParaRPr lang="de-AT" dirty="0" smtClean="0"/>
          </a:p>
        </p:txBody>
      </p:sp>
      <p:pic>
        <p:nvPicPr>
          <p:cNvPr id="4098" name="Picture 2" descr="C:\Users\Sly\Dropbox\Uni\Seminar aus Computergraphik\snap_2nd\sna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210" y="2636913"/>
            <a:ext cx="410824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9" y="908050"/>
            <a:ext cx="6558462" cy="5545138"/>
          </a:xfrm>
        </p:spPr>
      </p:pic>
    </p:spTree>
    <p:extLst>
      <p:ext uri="{BB962C8B-B14F-4D97-AF65-F5344CB8AC3E}">
        <p14:creationId xmlns:p14="http://schemas.microsoft.com/office/powerpoint/2010/main" val="33436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792758"/>
          </a:xfrm>
        </p:spPr>
        <p:txBody>
          <a:bodyPr/>
          <a:lstStyle/>
          <a:p>
            <a:r>
              <a:rPr lang="de-AT" dirty="0" err="1" smtClean="0"/>
              <a:t>Particle-based</a:t>
            </a:r>
            <a:r>
              <a:rPr lang="de-AT" dirty="0" smtClean="0"/>
              <a:t> </a:t>
            </a:r>
            <a:r>
              <a:rPr lang="de-AT" dirty="0" err="1" smtClean="0"/>
              <a:t>erostion</a:t>
            </a:r>
            <a:r>
              <a:rPr lang="de-AT" dirty="0" smtClean="0"/>
              <a:t> </a:t>
            </a:r>
            <a:r>
              <a:rPr lang="de-AT" dirty="0" err="1" smtClean="0"/>
              <a:t>system</a:t>
            </a:r>
            <a:endParaRPr lang="de-AT" dirty="0" smtClean="0"/>
          </a:p>
          <a:p>
            <a:endParaRPr lang="de-AT" dirty="0"/>
          </a:p>
        </p:txBody>
      </p:sp>
      <p:pic>
        <p:nvPicPr>
          <p:cNvPr id="1028" name="Picture 4" descr="C:\Users\Sly\Dropbox\Uni\Seminar aus Computergraphik\GIT\Seminar_aus_Computergraphik\Report\KBKS09\illustration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88" y="3914530"/>
            <a:ext cx="4674499" cy="23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ly\Dropbox\Uni\Seminar aus Computergraphik\GIT\Seminar_aus_Computergraphik\Report\KBKS09\illustratio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1" y="1628800"/>
            <a:ext cx="4208075" cy="26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7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err="1" smtClean="0"/>
              <a:t>Two</a:t>
            </a:r>
            <a:r>
              <a:rPr lang="de-AT" dirty="0" smtClean="0"/>
              <a:t> different </a:t>
            </a:r>
            <a:r>
              <a:rPr lang="de-AT" dirty="0" err="1" smtClean="0"/>
              <a:t>approaches</a:t>
            </a:r>
            <a:r>
              <a:rPr lang="de-AT" dirty="0" smtClean="0"/>
              <a:t>:</a:t>
            </a:r>
          </a:p>
          <a:p>
            <a:r>
              <a:rPr lang="de-AT" dirty="0" err="1" smtClean="0"/>
              <a:t>Eulerian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smtClean="0"/>
              <a:t>Focus on </a:t>
            </a:r>
            <a:r>
              <a:rPr lang="de-AT" dirty="0" err="1" smtClean="0"/>
              <a:t>hydraulic</a:t>
            </a:r>
            <a:r>
              <a:rPr lang="de-AT" dirty="0" smtClean="0"/>
              <a:t> </a:t>
            </a:r>
            <a:r>
              <a:rPr lang="de-AT" dirty="0" err="1" smtClean="0"/>
              <a:t>erosion</a:t>
            </a:r>
            <a:endParaRPr lang="de-AT" dirty="0" smtClean="0"/>
          </a:p>
          <a:p>
            <a:pPr lvl="1"/>
            <a:r>
              <a:rPr lang="de-AT" dirty="0" smtClean="0"/>
              <a:t>Hybrid-</a:t>
            </a:r>
            <a:r>
              <a:rPr lang="de-AT" dirty="0" err="1" smtClean="0"/>
              <a:t>approaches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real-time </a:t>
            </a:r>
            <a:r>
              <a:rPr lang="de-AT" dirty="0" err="1" smtClean="0"/>
              <a:t>compatibility</a:t>
            </a:r>
            <a:endParaRPr lang="de-AT" dirty="0" smtClean="0"/>
          </a:p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err="1" smtClean="0"/>
              <a:t>Based</a:t>
            </a:r>
            <a:r>
              <a:rPr lang="de-AT" dirty="0" smtClean="0"/>
              <a:t> on </a:t>
            </a:r>
            <a:r>
              <a:rPr lang="de-AT" dirty="0" err="1" smtClean="0"/>
              <a:t>Somth</a:t>
            </a:r>
            <a:r>
              <a:rPr lang="de-AT" dirty="0" smtClean="0"/>
              <a:t> </a:t>
            </a:r>
            <a:r>
              <a:rPr lang="de-AT" dirty="0" err="1" smtClean="0"/>
              <a:t>Particle</a:t>
            </a:r>
            <a:r>
              <a:rPr lang="de-AT" dirty="0" smtClean="0"/>
              <a:t> </a:t>
            </a:r>
            <a:r>
              <a:rPr lang="de-AT" dirty="0" err="1" smtClean="0"/>
              <a:t>Hydrodynamics</a:t>
            </a:r>
            <a:r>
              <a:rPr lang="de-AT" dirty="0" smtClean="0"/>
              <a:t> (SPH)</a:t>
            </a:r>
          </a:p>
          <a:p>
            <a:pPr lvl="1"/>
            <a:r>
              <a:rPr lang="de-AT" dirty="0" smtClean="0"/>
              <a:t>Also </a:t>
            </a:r>
            <a:r>
              <a:rPr lang="de-AT" dirty="0" err="1" smtClean="0"/>
              <a:t>often</a:t>
            </a:r>
            <a:r>
              <a:rPr lang="de-AT" dirty="0" smtClean="0"/>
              <a:t> </a:t>
            </a:r>
            <a:r>
              <a:rPr lang="de-AT" dirty="0" err="1" smtClean="0"/>
              <a:t>used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hybrid </a:t>
            </a:r>
            <a:r>
              <a:rPr lang="de-AT" dirty="0" err="1" smtClean="0"/>
              <a:t>approaches</a:t>
            </a: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35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4349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ly\Dropbox\Uni\Seminar aus Computergraphik\GIT\Seminar_aus_Computergraphik\Report\KBKS09\donoraccep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72" y="1988840"/>
            <a:ext cx="339662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ly\Dropbox\Uni\Seminar aus Computergraphik\GIT\Seminar_aus_Computergraphik\Report\KBKS09\boundar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63" y="4653136"/>
            <a:ext cx="4533793" cy="17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473700"/>
          </a:xfrm>
        </p:spPr>
        <p:txBody>
          <a:bodyPr/>
          <a:lstStyle/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r>
              <a:rPr lang="de-AT" dirty="0" smtClean="0"/>
              <a:t> (</a:t>
            </a:r>
            <a:r>
              <a:rPr lang="de-AT" dirty="0" err="1" smtClean="0"/>
              <a:t>continued</a:t>
            </a:r>
            <a:r>
              <a:rPr lang="de-AT" dirty="0" smtClean="0"/>
              <a:t>)</a:t>
            </a:r>
          </a:p>
          <a:p>
            <a:pPr lvl="1"/>
            <a:r>
              <a:rPr lang="de-AT" dirty="0" err="1" smtClean="0"/>
              <a:t>Donor-Acceptor</a:t>
            </a:r>
            <a:r>
              <a:rPr lang="de-AT" dirty="0" smtClean="0"/>
              <a:t> </a:t>
            </a:r>
            <a:r>
              <a:rPr lang="de-AT" dirty="0" err="1" smtClean="0"/>
              <a:t>Scheme</a:t>
            </a:r>
            <a:r>
              <a:rPr lang="de-AT" dirty="0" smtClean="0"/>
              <a:t>:</a:t>
            </a:r>
          </a:p>
          <a:p>
            <a:pPr lvl="2"/>
            <a:endParaRPr lang="de-AT" dirty="0"/>
          </a:p>
          <a:p>
            <a:pPr lvl="2"/>
            <a:endParaRPr lang="de-AT" sz="3200" dirty="0" smtClean="0"/>
          </a:p>
          <a:p>
            <a:pPr lvl="2"/>
            <a:endParaRPr lang="de-AT" sz="3200" dirty="0" smtClean="0"/>
          </a:p>
          <a:p>
            <a:pPr lvl="2"/>
            <a:endParaRPr lang="de-AT" dirty="0"/>
          </a:p>
          <a:p>
            <a:pPr lvl="1"/>
            <a:r>
              <a:rPr lang="de-AT" dirty="0" err="1" smtClean="0"/>
              <a:t>Boundary</a:t>
            </a:r>
            <a:r>
              <a:rPr lang="de-AT" dirty="0" smtClean="0"/>
              <a:t> </a:t>
            </a:r>
            <a:r>
              <a:rPr lang="de-AT" dirty="0" err="1" smtClean="0"/>
              <a:t>particles</a:t>
            </a:r>
            <a:r>
              <a:rPr lang="de-AT" dirty="0" smtClean="0"/>
              <a:t>: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36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5957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Real-time Sand-</a:t>
            </a:r>
            <a:r>
              <a:rPr lang="de-AT" dirty="0" err="1" smtClean="0"/>
              <a:t>Water</a:t>
            </a:r>
            <a:r>
              <a:rPr lang="de-AT" dirty="0" smtClean="0"/>
              <a:t> Interaction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Commonly</a:t>
            </a:r>
            <a:r>
              <a:rPr lang="de-AT" dirty="0" smtClean="0"/>
              <a:t> </a:t>
            </a:r>
            <a:r>
              <a:rPr lang="de-AT" dirty="0" err="1" smtClean="0"/>
              <a:t>observed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intuatively</a:t>
            </a:r>
            <a:r>
              <a:rPr lang="de-AT" dirty="0" smtClean="0"/>
              <a:t> </a:t>
            </a:r>
            <a:r>
              <a:rPr lang="de-AT" dirty="0" err="1" smtClean="0"/>
              <a:t>expected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correcy</a:t>
            </a:r>
            <a:endParaRPr lang="de-AT" dirty="0" smtClean="0"/>
          </a:p>
          <a:p>
            <a:r>
              <a:rPr lang="de-AT" dirty="0" smtClean="0"/>
              <a:t>More </a:t>
            </a:r>
            <a:r>
              <a:rPr lang="de-AT" dirty="0" err="1" smtClean="0"/>
              <a:t>complex</a:t>
            </a:r>
            <a:r>
              <a:rPr lang="de-AT" dirty="0" smtClean="0"/>
              <a:t> </a:t>
            </a:r>
            <a:r>
              <a:rPr lang="de-AT" dirty="0" err="1" smtClean="0"/>
              <a:t>that</a:t>
            </a:r>
            <a:r>
              <a:rPr lang="de-AT" dirty="0" smtClean="0"/>
              <a:t> </a:t>
            </a:r>
            <a:r>
              <a:rPr lang="de-AT" dirty="0" err="1" smtClean="0"/>
              <a:t>one</a:t>
            </a:r>
            <a:r>
              <a:rPr lang="de-AT" dirty="0" smtClean="0"/>
              <a:t> </a:t>
            </a:r>
            <a:r>
              <a:rPr lang="de-AT" dirty="0" err="1" smtClean="0"/>
              <a:t>may</a:t>
            </a:r>
            <a:r>
              <a:rPr lang="de-AT" dirty="0" smtClean="0"/>
              <a:t> </a:t>
            </a:r>
            <a:r>
              <a:rPr lang="de-AT" dirty="0" err="1" smtClean="0"/>
              <a:t>think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37</a:t>
            </a:fld>
            <a:endParaRPr lang="de-AT" dirty="0"/>
          </a:p>
        </p:txBody>
      </p:sp>
      <p:pic>
        <p:nvPicPr>
          <p:cNvPr id="3074" name="Picture 2" descr="C:\Users\Sly\Dropbox\Uni\Seminar aus Computergraphik\GIT\Seminar_aus_Computergraphik\Report\RSKN08\pileofs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89" y="2734092"/>
            <a:ext cx="4862983" cy="36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06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err="1" smtClean="0"/>
              <a:t>Two</a:t>
            </a:r>
            <a:r>
              <a:rPr lang="de-AT" dirty="0" smtClean="0"/>
              <a:t> different </a:t>
            </a:r>
            <a:r>
              <a:rPr lang="de-AT" dirty="0" err="1" smtClean="0"/>
              <a:t>models</a:t>
            </a:r>
            <a:r>
              <a:rPr lang="de-AT" dirty="0" smtClean="0"/>
              <a:t>:</a:t>
            </a:r>
          </a:p>
          <a:p>
            <a:r>
              <a:rPr lang="de-AT" dirty="0" smtClean="0"/>
              <a:t>Smooth </a:t>
            </a:r>
            <a:r>
              <a:rPr lang="de-AT" dirty="0" err="1" smtClean="0"/>
              <a:t>Particle</a:t>
            </a:r>
            <a:r>
              <a:rPr lang="de-AT" dirty="0" smtClean="0"/>
              <a:t> </a:t>
            </a:r>
            <a:r>
              <a:rPr lang="de-AT" dirty="0" err="1" smtClean="0"/>
              <a:t>Hydrodynamics</a:t>
            </a:r>
            <a:r>
              <a:rPr lang="de-AT" dirty="0" smtClean="0"/>
              <a:t> (SPH)</a:t>
            </a:r>
          </a:p>
          <a:p>
            <a:pPr lvl="1"/>
            <a:r>
              <a:rPr lang="de-AT" dirty="0" err="1" smtClean="0"/>
              <a:t>calculate</a:t>
            </a:r>
            <a:r>
              <a:rPr lang="de-AT" dirty="0" smtClean="0"/>
              <a:t> </a:t>
            </a:r>
            <a:r>
              <a:rPr lang="de-AT" dirty="0" err="1" smtClean="0"/>
              <a:t>forces</a:t>
            </a:r>
            <a:r>
              <a:rPr lang="de-AT" dirty="0" smtClean="0"/>
              <a:t> </a:t>
            </a:r>
            <a:r>
              <a:rPr lang="de-AT" dirty="0" err="1" smtClean="0"/>
              <a:t>within</a:t>
            </a:r>
            <a:r>
              <a:rPr lang="de-AT" dirty="0" smtClean="0"/>
              <a:t> a </a:t>
            </a:r>
            <a:r>
              <a:rPr lang="de-AT" dirty="0" err="1" smtClean="0"/>
              <a:t>particle</a:t>
            </a:r>
            <a:r>
              <a:rPr lang="de-AT" dirty="0" smtClean="0"/>
              <a:t> / </a:t>
            </a:r>
            <a:r>
              <a:rPr lang="de-AT" dirty="0" err="1" smtClean="0"/>
              <a:t>the</a:t>
            </a:r>
            <a:r>
              <a:rPr lang="de-AT" dirty="0" smtClean="0"/>
              <a:t> material</a:t>
            </a:r>
          </a:p>
          <a:p>
            <a:r>
              <a:rPr lang="de-AT" dirty="0" err="1" smtClean="0"/>
              <a:t>Discrete</a:t>
            </a:r>
            <a:r>
              <a:rPr lang="de-AT" dirty="0" smtClean="0"/>
              <a:t> Element </a:t>
            </a:r>
            <a:r>
              <a:rPr lang="de-AT" dirty="0" err="1" smtClean="0"/>
              <a:t>Method</a:t>
            </a:r>
            <a:r>
              <a:rPr lang="de-AT" dirty="0" smtClean="0"/>
              <a:t> (DEM)</a:t>
            </a:r>
          </a:p>
          <a:p>
            <a:pPr lvl="1"/>
            <a:r>
              <a:rPr lang="de-AT" dirty="0" err="1" smtClean="0"/>
              <a:t>Calculate</a:t>
            </a:r>
            <a:r>
              <a:rPr lang="de-AT" dirty="0" smtClean="0"/>
              <a:t> </a:t>
            </a:r>
            <a:r>
              <a:rPr lang="de-AT" dirty="0" err="1" smtClean="0"/>
              <a:t>forces</a:t>
            </a:r>
            <a:r>
              <a:rPr lang="de-AT" dirty="0" smtClean="0"/>
              <a:t> </a:t>
            </a:r>
            <a:r>
              <a:rPr lang="de-AT" dirty="0" err="1" smtClean="0"/>
              <a:t>between</a:t>
            </a:r>
            <a:r>
              <a:rPr lang="de-AT" dirty="0" smtClean="0"/>
              <a:t> multiple </a:t>
            </a:r>
            <a:r>
              <a:rPr lang="de-AT" dirty="0" err="1" smtClean="0"/>
              <a:t>particles</a:t>
            </a:r>
            <a:endParaRPr lang="de-AT" dirty="0" smtClean="0"/>
          </a:p>
          <a:p>
            <a:pPr marL="539750" lvl="1" indent="0">
              <a:buNone/>
            </a:pPr>
            <a:endParaRPr lang="de-AT" dirty="0" smtClean="0"/>
          </a:p>
          <a:p>
            <a:r>
              <a:rPr lang="de-AT" dirty="0" smtClean="0"/>
              <a:t>Applied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depends</a:t>
            </a:r>
            <a:r>
              <a:rPr lang="de-AT" dirty="0" smtClean="0"/>
              <a:t> on „</a:t>
            </a:r>
            <a:r>
              <a:rPr lang="de-AT" dirty="0" err="1" smtClean="0"/>
              <a:t>wettness</a:t>
            </a:r>
            <a:r>
              <a:rPr lang="de-AT" dirty="0" smtClean="0"/>
              <a:t>“:</a:t>
            </a:r>
          </a:p>
          <a:p>
            <a:pPr lvl="1"/>
            <a:r>
              <a:rPr lang="de-AT" dirty="0" err="1" smtClean="0"/>
              <a:t>Inner</a:t>
            </a:r>
            <a:r>
              <a:rPr lang="de-AT" dirty="0" smtClean="0"/>
              <a:t> </a:t>
            </a:r>
            <a:r>
              <a:rPr lang="de-AT" dirty="0" err="1" smtClean="0"/>
              <a:t>particle-forces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concidered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</a:t>
            </a:r>
            <a:r>
              <a:rPr lang="de-AT" dirty="0" err="1" smtClean="0"/>
              <a:t>soon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liquid-bridges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formed</a:t>
            </a: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38</a:t>
            </a:fld>
            <a:endParaRPr lang="de-AT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de-AT" dirty="0" smtClean="0"/>
              <a:t>Real-time Sand-</a:t>
            </a:r>
            <a:r>
              <a:rPr lang="de-AT" dirty="0" err="1" smtClean="0"/>
              <a:t>Water</a:t>
            </a:r>
            <a:r>
              <a:rPr lang="de-AT" dirty="0" smtClean="0"/>
              <a:t> Interaction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886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Real-time Sand-</a:t>
            </a:r>
            <a:r>
              <a:rPr lang="de-AT" dirty="0" err="1" smtClean="0"/>
              <a:t>Water</a:t>
            </a:r>
            <a:r>
              <a:rPr lang="de-AT" dirty="0" smtClean="0"/>
              <a:t> Interaction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39</a:t>
            </a:fld>
            <a:endParaRPr lang="de-AT" dirty="0"/>
          </a:p>
        </p:txBody>
      </p:sp>
      <p:pic>
        <p:nvPicPr>
          <p:cNvPr id="4099" name="Picture 3" descr="C:\Users\Sly\Dropbox\Uni\Seminar aus Computergraphik\GIT\Seminar_aus_Computergraphik\Report\RSKN08\wetsandty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247" y="980728"/>
            <a:ext cx="4919025" cy="282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ly\Dropbox\Uni\Seminar aus Computergraphik\GIT\Seminar_aus_Computergraphik\Report\RSKN08\wetn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33056"/>
            <a:ext cx="530309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0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Powerful data structure for terrain creation</a:t>
            </a:r>
          </a:p>
          <a:p>
            <a:pPr eaLnBrk="1" hangingPunct="1"/>
            <a:r>
              <a:rPr lang="en-US" dirty="0" smtClean="0"/>
              <a:t>River networks</a:t>
            </a:r>
          </a:p>
          <a:p>
            <a:pPr eaLnBrk="1" hangingPunct="1"/>
            <a:r>
              <a:rPr lang="en-US" dirty="0" smtClean="0"/>
              <a:t>Tectonic </a:t>
            </a:r>
            <a:r>
              <a:rPr lang="en-US" dirty="0" smtClean="0"/>
              <a:t>uplift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Complex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involving</a:t>
            </a:r>
            <a:r>
              <a:rPr lang="de-AT" dirty="0" smtClean="0"/>
              <a:t> a </a:t>
            </a:r>
            <a:r>
              <a:rPr lang="de-AT" dirty="0" err="1" smtClean="0"/>
              <a:t>lot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physics</a:t>
            </a:r>
            <a:endParaRPr lang="de-AT" dirty="0" smtClean="0"/>
          </a:p>
          <a:p>
            <a:r>
              <a:rPr lang="de-AT" dirty="0" smtClean="0"/>
              <a:t>Not </a:t>
            </a:r>
            <a:r>
              <a:rPr lang="de-AT" dirty="0" err="1" smtClean="0"/>
              <a:t>only</a:t>
            </a:r>
            <a:r>
              <a:rPr lang="de-AT" dirty="0" smtClean="0"/>
              <a:t> </a:t>
            </a:r>
            <a:r>
              <a:rPr lang="de-AT" dirty="0" err="1" smtClean="0"/>
              <a:t>surface</a:t>
            </a:r>
            <a:r>
              <a:rPr lang="de-AT" dirty="0" smtClean="0"/>
              <a:t> </a:t>
            </a:r>
            <a:r>
              <a:rPr lang="de-AT" dirty="0" err="1" smtClean="0"/>
              <a:t>effects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concidered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40</a:t>
            </a:fld>
            <a:endParaRPr lang="de-AT" dirty="0"/>
          </a:p>
        </p:txBody>
      </p:sp>
      <p:pic>
        <p:nvPicPr>
          <p:cNvPr id="6147" name="Picture 3" descr="C:\Users\Sly\Dropbox\Uni\Seminar aus Computergraphik\snap\8494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8472306" cy="25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796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A </a:t>
            </a:r>
            <a:r>
              <a:rPr lang="de-AT" dirty="0" err="1" smtClean="0"/>
              <a:t>variety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phsical</a:t>
            </a:r>
            <a:r>
              <a:rPr lang="de-AT" dirty="0" smtClean="0"/>
              <a:t> </a:t>
            </a:r>
            <a:r>
              <a:rPr lang="de-AT" dirty="0" err="1" smtClean="0"/>
              <a:t>phenomena</a:t>
            </a:r>
            <a:r>
              <a:rPr lang="de-AT" dirty="0" smtClean="0"/>
              <a:t>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taken</a:t>
            </a:r>
            <a:r>
              <a:rPr lang="de-AT" dirty="0" smtClean="0"/>
              <a:t> </a:t>
            </a:r>
            <a:r>
              <a:rPr lang="de-AT" dirty="0" err="1" smtClean="0"/>
              <a:t>into</a:t>
            </a:r>
            <a:r>
              <a:rPr lang="de-AT" dirty="0" smtClean="0"/>
              <a:t> </a:t>
            </a:r>
            <a:r>
              <a:rPr lang="de-AT" dirty="0" err="1" smtClean="0"/>
              <a:t>account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42</a:t>
            </a:fld>
            <a:endParaRPr lang="de-AT" dirty="0"/>
          </a:p>
        </p:txBody>
      </p:sp>
      <p:pic>
        <p:nvPicPr>
          <p:cNvPr id="6146" name="Picture 2" descr="C:\Users\Sly\Dropbox\Uni\Seminar aus Computergraphik\snap\8904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"/>
          <a:stretch/>
        </p:blipFill>
        <p:spPr bwMode="auto">
          <a:xfrm>
            <a:off x="179512" y="2204864"/>
            <a:ext cx="8755638" cy="3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6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43</a:t>
            </a:fld>
            <a:endParaRPr lang="de-AT" dirty="0"/>
          </a:p>
        </p:txBody>
      </p:sp>
      <p:pic>
        <p:nvPicPr>
          <p:cNvPr id="7176" name="Picture 8" descr="C:\Users\Sly\Dropbox\Uni\Seminar aus Computergraphik\snap\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556792"/>
            <a:ext cx="2016224" cy="23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Sly\Dropbox\Uni\Seminar aus Computergraphik\snap\f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52" y="1557074"/>
            <a:ext cx="2086580" cy="23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Sly\Dropbox\Uni\Seminar aus Computergraphik\snap\a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9" y="4627408"/>
            <a:ext cx="222277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Sly\Dropbox\Uni\Seminar aus Computergraphik\snap\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262" y="4101988"/>
            <a:ext cx="2750210" cy="23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Sly\Dropbox\Uni\Seminar aus Computergraphik\snap\c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53136"/>
            <a:ext cx="2088232" cy="14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Sly\Dropbox\Uni\Seminar aus Computergraphik\snap\d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7075"/>
            <a:ext cx="2016224" cy="2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Radiation, </a:t>
            </a:r>
            <a:r>
              <a:rPr lang="de-AT" dirty="0" err="1" smtClean="0"/>
              <a:t>reflection</a:t>
            </a:r>
            <a:r>
              <a:rPr lang="de-AT" dirty="0" smtClean="0"/>
              <a:t>, </a:t>
            </a:r>
            <a:r>
              <a:rPr lang="de-AT" dirty="0" err="1" smtClean="0"/>
              <a:t>convection</a:t>
            </a:r>
            <a:r>
              <a:rPr lang="de-AT" dirty="0" smtClean="0"/>
              <a:t>, …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468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44</a:t>
            </a:fld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Convection</a:t>
            </a:r>
            <a:r>
              <a:rPr lang="de-AT" dirty="0" smtClean="0"/>
              <a:t>, </a:t>
            </a:r>
            <a:r>
              <a:rPr lang="de-AT" dirty="0" err="1" smtClean="0"/>
              <a:t>temperature</a:t>
            </a:r>
            <a:r>
              <a:rPr lang="de-AT" dirty="0" smtClean="0"/>
              <a:t> </a:t>
            </a:r>
            <a:r>
              <a:rPr lang="de-AT" dirty="0" err="1" smtClean="0"/>
              <a:t>layers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freezing</a:t>
            </a:r>
            <a:r>
              <a:rPr lang="de-AT" dirty="0" smtClean="0"/>
              <a:t> </a:t>
            </a:r>
            <a:r>
              <a:rPr lang="de-AT" dirty="0" err="1" smtClean="0"/>
              <a:t>water</a:t>
            </a:r>
            <a:endParaRPr lang="de-AT" dirty="0"/>
          </a:p>
        </p:txBody>
      </p:sp>
      <p:pic>
        <p:nvPicPr>
          <p:cNvPr id="10242" name="Picture 2" descr="C:\Users\Sly\Dropbox\Uni\Seminar aus Computergraphik\snap\h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629202" cy="16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ly\Dropbox\Uni\Seminar aus Computergraphik\snap\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61048"/>
            <a:ext cx="6629202" cy="24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5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The </a:t>
            </a:r>
            <a:r>
              <a:rPr lang="de-AT" dirty="0" err="1" smtClean="0"/>
              <a:t>pipeline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45</a:t>
            </a:fld>
            <a:endParaRPr lang="de-AT" dirty="0"/>
          </a:p>
        </p:txBody>
      </p:sp>
      <p:pic>
        <p:nvPicPr>
          <p:cNvPr id="8194" name="Picture 2" descr="C:\Users\Sly\Dropbox\Uni\Seminar aus Computergraphik\snap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5786"/>
            <a:ext cx="2945952" cy="2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ly\Dropbox\Uni\Seminar aus Computergraphik\snap\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05064"/>
            <a:ext cx="5544616" cy="21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ly\Dropbox\Uni\Seminar aus Computergraphik\snap\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81" y="1453778"/>
            <a:ext cx="2965191" cy="22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 nach unten 7"/>
          <p:cNvSpPr/>
          <p:nvPr/>
        </p:nvSpPr>
        <p:spPr bwMode="auto">
          <a:xfrm rot="-1500000">
            <a:off x="754307" y="3989382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Pfeil nach unten 12"/>
          <p:cNvSpPr/>
          <p:nvPr/>
        </p:nvSpPr>
        <p:spPr bwMode="auto">
          <a:xfrm rot="12300000">
            <a:off x="7597646" y="4065034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9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46</a:t>
            </a:fld>
            <a:endParaRPr lang="de-AT" dirty="0"/>
          </a:p>
        </p:txBody>
      </p:sp>
      <p:pic>
        <p:nvPicPr>
          <p:cNvPr id="9219" name="Picture 3" descr="C:\Users\Sly\Dropbox\Uni\Seminar aus Computergraphik\snap\2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ly\Dropbox\Uni\Seminar aus Computergraphik\snap\11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1394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Sly\Dropbox\Uni\Seminar aus Computergraphik\snap\1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4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Sly\Dropbox\Uni\Seminar aus Computergraphik\snap\2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71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9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88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48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2468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49</a:t>
            </a:fld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4846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Modeling from Feature Primitives</a:t>
            </a:r>
            <a:endParaRPr lang="en-GB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50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477778"/>
            <a:ext cx="8856662" cy="4334244"/>
          </a:xfrm>
        </p:spPr>
      </p:pic>
    </p:spTree>
    <p:extLst>
      <p:ext uri="{BB962C8B-B14F-4D97-AF65-F5344CB8AC3E}">
        <p14:creationId xmlns:p14="http://schemas.microsoft.com/office/powerpoint/2010/main" val="841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End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AT" sz="7200" dirty="0" err="1" smtClean="0"/>
              <a:t>Questions</a:t>
            </a:r>
            <a:r>
              <a:rPr lang="de-AT" sz="7200" dirty="0" smtClean="0"/>
              <a:t>?</a:t>
            </a:r>
            <a:endParaRPr lang="de-AT" sz="7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193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504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1360</Words>
  <Application>Microsoft Office PowerPoint</Application>
  <PresentationFormat>Bildschirmpräsentation (4:3)</PresentationFormat>
  <Paragraphs>310</Paragraphs>
  <Slides>52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3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Layered Data Representation simulating Terrain Erosion </vt:lpstr>
      <vt:lpstr>Layered Data Representation simulating Terrain Erosion </vt:lpstr>
      <vt:lpstr>Erosion-based terrain generation &amp; modification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Hydraulic Erosion Using Smooth-Particle Hydrodynamics</vt:lpstr>
      <vt:lpstr>Hydraulic Erosion Using Smooth-Particle Hydrodynamics</vt:lpstr>
      <vt:lpstr>Hydraulic Erosion Using Smooth-Particle Hydrodynamics</vt:lpstr>
      <vt:lpstr>Real-time Sand-Water Interaction</vt:lpstr>
      <vt:lpstr>Real-time Sand-Water Interaction</vt:lpstr>
      <vt:lpstr>Real-time Sand-Water Interaction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The End</vt:lpstr>
      <vt:lpstr>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2016-06-16T16:45:59Z</dcterms:modified>
</cp:coreProperties>
</file>